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4" r:id="rId6"/>
    <p:sldId id="293" r:id="rId7"/>
    <p:sldId id="260" r:id="rId8"/>
    <p:sldId id="257" r:id="rId9"/>
    <p:sldId id="266" r:id="rId10"/>
    <p:sldId id="282" r:id="rId11"/>
    <p:sldId id="262" r:id="rId12"/>
    <p:sldId id="272" r:id="rId13"/>
    <p:sldId id="263" r:id="rId14"/>
    <p:sldId id="268" r:id="rId15"/>
    <p:sldId id="264" r:id="rId16"/>
    <p:sldId id="288" r:id="rId17"/>
    <p:sldId id="294" r:id="rId18"/>
    <p:sldId id="265" r:id="rId19"/>
    <p:sldId id="259" r:id="rId20"/>
    <p:sldId id="271" r:id="rId21"/>
    <p:sldId id="267" r:id="rId22"/>
    <p:sldId id="283" r:id="rId23"/>
    <p:sldId id="295" r:id="rId24"/>
    <p:sldId id="291" r:id="rId25"/>
    <p:sldId id="274" r:id="rId26"/>
    <p:sldId id="290" r:id="rId27"/>
    <p:sldId id="292" r:id="rId28"/>
    <p:sldId id="280" r:id="rId29"/>
    <p:sldId id="287" r:id="rId30"/>
    <p:sldId id="297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3CBD71A-F438-4C20-B584-A20FFF08E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AC4E2C-507B-4099-9C70-FE5873A048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ABE7-7075-4402-ACD5-2204B992A82C}" type="datetimeFigureOut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B16410-D88D-4214-AAA6-8C1EC9149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8C47A7-0EAF-4382-9EA4-7E0BDC2EB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29618-118F-43A2-A555-F31A5D8EC21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05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ECE301C-4626-4B38-80D7-8F8ADE80E5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91E498-6899-4B5E-AFB5-844FAD86EDC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CC81-8124-49F4-A641-570AD096214E}" type="datetimeFigureOut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2E67317-D635-4DC9-86D3-FC602853AC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8E98D02-DCA6-48B9-9A7E-DC55796A8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BD4E4D-453A-448C-A0E7-46DC5B35F9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74E8DF-42CD-45CF-8BFF-84993A0EB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4A33-BC48-431C-9CCB-ACE6B23052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/>
            </a:lvl1pPr>
          </a:lstStyle>
          <a:p>
            <a:fld id="{E54E9674-4804-4506-A230-D3DCEB984D6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DCF2D56-C71D-4034-B5BD-A7BD09888EE1}"/>
              </a:ext>
            </a:extLst>
          </p:cNvPr>
          <p:cNvSpPr txBox="1"/>
          <p:nvPr userDrawn="1"/>
        </p:nvSpPr>
        <p:spPr>
          <a:xfrm>
            <a:off x="680322" y="5903183"/>
            <a:ext cx="41659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/>
              <a:t>LETS Vlaanderen vzw – </a:t>
            </a:r>
            <a:r>
              <a:rPr lang="nl-BE" sz="1050" dirty="0" err="1"/>
              <a:t>Wellekensstraat</a:t>
            </a:r>
            <a:r>
              <a:rPr lang="nl-BE" sz="1050" dirty="0"/>
              <a:t> 45, 9300 Aalst</a:t>
            </a:r>
          </a:p>
          <a:p>
            <a:r>
              <a:rPr lang="nl-BE" sz="1050" dirty="0"/>
              <a:t>info@letsvlaanderen.be - www.letsvlaanderen.be</a:t>
            </a:r>
          </a:p>
          <a:p>
            <a:endParaRPr lang="nl-BE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63A1879-DBEE-4280-9375-6AF07A8A125A}"/>
              </a:ext>
            </a:extLst>
          </p:cNvPr>
          <p:cNvSpPr txBox="1"/>
          <p:nvPr userDrawn="1"/>
        </p:nvSpPr>
        <p:spPr>
          <a:xfrm>
            <a:off x="680322" y="4401412"/>
            <a:ext cx="6126480" cy="83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30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1" y="2243380"/>
            <a:ext cx="5566788" cy="369280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3863" y="224338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0094-6EFE-41D6-99B1-9A0A733C6E17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DE314F6-2877-4B99-824B-2495624B46E6}"/>
              </a:ext>
            </a:extLst>
          </p:cNvPr>
          <p:cNvSpPr/>
          <p:nvPr userDrawn="1"/>
        </p:nvSpPr>
        <p:spPr>
          <a:xfrm>
            <a:off x="6426926" y="2243380"/>
            <a:ext cx="4010885" cy="3692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77886F5-6D87-455B-80ED-6CF282F415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BF2C-1252-4692-BABB-E10450A3526C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B6D58D-64D1-4095-A418-F4584B877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964A-9DD8-4F3D-8353-FDC8DAC19D80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284DC9-27B6-45F1-9BA8-35450BDD3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10A7-83AA-4095-B496-3B3037C04BD7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597E76E-168C-4E5E-9333-029354AF31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FF9F-F9EB-4FCF-99B8-6D3AB5CD8BB9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73A1B0-82E4-4454-B175-293843208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99BA-802F-45C2-BEA4-D5B67E934983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9B80327-1A6E-4BEC-B11B-75BAFD036F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BB2-FE82-4113-8769-889A03D8300C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7CC2272-AC10-4FE5-9D3D-B4AD46DD7A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878B-5208-4FCE-B921-48602B5E860D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A4C0EDE-C41C-4715-8954-328D17BFB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F2C55-109E-49AF-9827-7D5552EE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E578BF-7B84-4C19-9569-74634527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ED12-D72F-43AD-986B-4EAFC73DE489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F0C693-FB4C-4D89-8FBE-C4ED76FC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2B95F1-2CAC-4F8F-B831-CDF09214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2F9A2-6092-4642-BA3B-C4E42556C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84F528-4BA1-451E-B4BF-DD57B4515A7C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9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0EC6-F0B5-4587-99F8-BD8503FE6C8E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DB7A0-B275-492C-8050-CEA11166BC7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2B2A10-EDF9-48FC-B47A-BB48D6C19A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152A21D-ED5B-4983-9A8A-D6CDA74D5462}"/>
              </a:ext>
            </a:extLst>
          </p:cNvPr>
          <p:cNvSpPr/>
          <p:nvPr userDrawn="1"/>
        </p:nvSpPr>
        <p:spPr>
          <a:xfrm>
            <a:off x="680322" y="2291404"/>
            <a:ext cx="9613860" cy="374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0EC6-F0B5-4587-99F8-BD8503FE6C8E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DB7A0-B275-492C-8050-CEA11166BC7E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2B2A10-EDF9-48FC-B47A-BB48D6C19A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152A21D-ED5B-4983-9A8A-D6CDA74D5462}"/>
              </a:ext>
            </a:extLst>
          </p:cNvPr>
          <p:cNvSpPr/>
          <p:nvPr userDrawn="1"/>
        </p:nvSpPr>
        <p:spPr>
          <a:xfrm>
            <a:off x="680322" y="2291404"/>
            <a:ext cx="9613860" cy="374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2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F80B-F40F-4C09-899A-583A2BB6F2D3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0AFED9-0B99-44C0-93E2-937B368FAB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AF1-D4B6-494E-BF43-D0C2C67504EC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1B9812-113D-490D-8C1C-F4323453D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2747-2ADF-49E8-AE0E-F5AA4D87A837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7D8CFB-EF29-431F-9919-329F03C0BE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707F-B87A-47A1-8962-A9F94A67F5FD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D3702B-F665-4520-A3F8-0985B74EE7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9577-F308-4EF7-923A-D20D43B266B7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F36E29-AEEC-4EE3-AB97-B13A5F50A4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C038-2FEA-41D9-B115-B67604810C3B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9AA78A-ACB1-43D3-9302-73C1A7EE61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ED12-D72F-43AD-986B-4EAFC73DE489}" type="datetime1">
              <a:rPr lang="nl-BE" smtClean="0"/>
              <a:pPr/>
              <a:t>3/06/2018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1A0B-0A19-467E-8BD2-F10AFE9F010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18F06E4-D29E-4CFB-AEAB-756D1D14770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3" y="6055852"/>
            <a:ext cx="2005710" cy="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2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81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80" r:id="rId18"/>
    <p:sldLayoutId id="21474837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126B3FE-15C1-4DCC-B2C2-88953631D1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394200"/>
            <a:ext cx="8143875" cy="976313"/>
          </a:xfrm>
        </p:spPr>
        <p:txBody>
          <a:bodyPr/>
          <a:lstStyle/>
          <a:p>
            <a:pPr marL="0" indent="0">
              <a:buNone/>
            </a:pPr>
            <a:r>
              <a:rPr lang="nl-BE" dirty="0" err="1"/>
              <a:t>Local</a:t>
            </a:r>
            <a:r>
              <a:rPr lang="nl-BE" dirty="0"/>
              <a:t> Exchange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Trading</a:t>
            </a:r>
            <a:r>
              <a:rPr lang="nl-BE" dirty="0"/>
              <a:t> System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96C151-94CA-4456-A184-8EE026E8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316"/>
            <a:ext cx="9005104" cy="3034980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69F37A28-88EC-4282-BE6B-B22E0A46F1D0}"/>
              </a:ext>
            </a:extLst>
          </p:cNvPr>
          <p:cNvSpPr txBox="1">
            <a:spLocks/>
          </p:cNvSpPr>
          <p:nvPr/>
        </p:nvSpPr>
        <p:spPr>
          <a:xfrm>
            <a:off x="-1" y="5247861"/>
            <a:ext cx="4081671" cy="16101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5600" i="1" dirty="0">
                <a:solidFill>
                  <a:schemeClr val="bg1"/>
                </a:solidFill>
              </a:rPr>
              <a:t>www.letstielt.be</a:t>
            </a:r>
          </a:p>
          <a:p>
            <a:pPr marL="0" indent="0">
              <a:buNone/>
            </a:pPr>
            <a:r>
              <a:rPr lang="nl-BE" sz="5600" i="1" dirty="0">
                <a:solidFill>
                  <a:schemeClr val="bg1"/>
                </a:solidFill>
              </a:rPr>
              <a:t>https://www.facebook.com/lets.tielt</a:t>
            </a:r>
          </a:p>
          <a:p>
            <a:pPr marL="0" indent="0">
              <a:buNone/>
            </a:pPr>
            <a:r>
              <a:rPr lang="nl-BE" sz="5600" i="1" dirty="0">
                <a:solidFill>
                  <a:schemeClr val="bg1"/>
                </a:solidFill>
              </a:rPr>
              <a:t>letstielt@gmail.com</a:t>
            </a:r>
          </a:p>
          <a:p>
            <a:pPr marL="0" indent="0">
              <a:buNone/>
            </a:pPr>
            <a:r>
              <a:rPr lang="nl-BE" sz="5600" i="1" dirty="0">
                <a:solidFill>
                  <a:schemeClr val="bg1"/>
                </a:solidFill>
              </a:rPr>
              <a:t>Lieve </a:t>
            </a:r>
            <a:r>
              <a:rPr lang="nl-BE" sz="5600" i="1" dirty="0" err="1">
                <a:solidFill>
                  <a:schemeClr val="bg1"/>
                </a:solidFill>
              </a:rPr>
              <a:t>Dosogne</a:t>
            </a:r>
            <a:r>
              <a:rPr lang="nl-BE" sz="5600" i="1" dirty="0">
                <a:solidFill>
                  <a:schemeClr val="bg1"/>
                </a:solidFill>
              </a:rPr>
              <a:t> 0496 55 89 72</a:t>
            </a:r>
          </a:p>
          <a:p>
            <a:pPr marL="0" indent="0">
              <a:buNone/>
            </a:pPr>
            <a:r>
              <a:rPr lang="nl-BE" sz="5600" i="1" dirty="0">
                <a:solidFill>
                  <a:schemeClr val="bg1"/>
                </a:solidFill>
              </a:rPr>
              <a:t>Frans Thoen 0473 99 80 37</a:t>
            </a:r>
          </a:p>
        </p:txBody>
      </p:sp>
    </p:spTree>
    <p:extLst>
      <p:ext uri="{BB962C8B-B14F-4D97-AF65-F5344CB8AC3E}">
        <p14:creationId xmlns:p14="http://schemas.microsoft.com/office/powerpoint/2010/main" val="330586473"/>
      </p:ext>
    </p:extLst>
  </p:cSld>
  <p:clrMapOvr>
    <a:masterClrMapping/>
  </p:clrMapOvr>
  <p:transition spd="slow" advTm="6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economisch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LETS brengt transacties en ruilhandelingen tot stand die in de gewone economie niet zouden hebben plaatsgevonden</a:t>
            </a:r>
          </a:p>
          <a:p>
            <a:r>
              <a:rPr lang="nl-BE" dirty="0"/>
              <a:t>Dit extraatje maakt het leven een stukje aangenamer</a:t>
            </a:r>
          </a:p>
          <a:p>
            <a:r>
              <a:rPr lang="nl-BE" dirty="0"/>
              <a:t>Talenten worden niet in geld vergoed, maar in LETS-eenheden gewaardeerd</a:t>
            </a:r>
          </a:p>
          <a:p>
            <a:endParaRPr lang="nl-BE" dirty="0"/>
          </a:p>
          <a:p>
            <a:pPr marL="457200" lvl="1" indent="0">
              <a:buNone/>
            </a:pPr>
            <a:r>
              <a:rPr lang="nl-BE" dirty="0" err="1"/>
              <a:t>Vb</a:t>
            </a:r>
            <a:r>
              <a:rPr lang="nl-BE" dirty="0"/>
              <a:t>: ik kan me geen traiteur veroorloven op een familiefeestje, maar wel een letser die me 3 uurtjes helpt in de keuken en de bediening van mijn gasten. Zo geniet ik zelf meer van het feest.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07020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economisch (2)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11</a:t>
            </a:fld>
            <a:endParaRPr lang="nl-BE" dirty="0"/>
          </a:p>
        </p:txBody>
      </p:sp>
      <p:pic>
        <p:nvPicPr>
          <p:cNvPr id="10" name="Picture 2" descr="http://www.socelebrate.nl/wp-content/uploads/2016/01/wijn-en-eten-combineren.jpg">
            <a:extLst>
              <a:ext uri="{FF2B5EF4-FFF2-40B4-BE49-F238E27FC236}">
                <a16:creationId xmlns:a16="http://schemas.microsoft.com/office/drawing/2014/main" id="{F3A6B286-CE25-4E4C-8FDF-21598E6CE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/>
          <a:stretch/>
        </p:blipFill>
        <p:spPr bwMode="auto">
          <a:xfrm>
            <a:off x="4970186" y="2307893"/>
            <a:ext cx="5485780" cy="37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myhomeservices.nl/content/afbeeldingen/nieuws/kokendemoeder.jpg">
            <a:extLst>
              <a:ext uri="{FF2B5EF4-FFF2-40B4-BE49-F238E27FC236}">
                <a16:creationId xmlns:a16="http://schemas.microsoft.com/office/drawing/2014/main" id="{F58BA1EB-9D9E-40B1-843F-E0C3A6188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r="2762"/>
          <a:stretch/>
        </p:blipFill>
        <p:spPr bwMode="auto">
          <a:xfrm>
            <a:off x="680321" y="2307893"/>
            <a:ext cx="5049078" cy="37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6445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sociaal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LETS-groep = sociaal netwerk: mensen die elkaar normaal gezien niet kennen steken samen de handen uit de mouwen</a:t>
            </a:r>
          </a:p>
          <a:p>
            <a:r>
              <a:rPr lang="nl-BE" dirty="0"/>
              <a:t>LETS-groep bestaat uit leden ongeacht leeftijd, inkomen, opleiding, geslacht, overtuiging of culturele achtergrond. </a:t>
            </a:r>
          </a:p>
          <a:p>
            <a:r>
              <a:rPr lang="nl-BE" dirty="0"/>
              <a:t>LETS is ook educatief: letsers leren van elkaar door samen dingen te doen en kennis en vaardigheden uit te wisselen </a:t>
            </a:r>
          </a:p>
          <a:p>
            <a:endParaRPr lang="nl-BE" dirty="0"/>
          </a:p>
          <a:p>
            <a:pPr marL="457200" lvl="1" indent="0">
              <a:buNone/>
            </a:pPr>
            <a:r>
              <a:rPr lang="nl-BE" dirty="0" err="1"/>
              <a:t>Vb</a:t>
            </a:r>
            <a:r>
              <a:rPr lang="nl-BE" dirty="0"/>
              <a:t>: Via LETS leert Els Sabrina kennen die goed is in het bereiden van glutenvrije maaltijden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32259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sociaal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Sociaal karakter niet louter via onderlinge transacties, maar ook via groepsbijeenkomsten en groepsactiviteiten. </a:t>
            </a:r>
          </a:p>
          <a:p>
            <a:r>
              <a:rPr lang="nl-BE" dirty="0"/>
              <a:t>Groepsactiviteiten bevorderen de individuele transacties en is de lijm van elke LETS-groep</a:t>
            </a:r>
          </a:p>
          <a:p>
            <a:endParaRPr lang="nl-BE" dirty="0"/>
          </a:p>
          <a:p>
            <a:pPr marL="457200" lvl="1" indent="0">
              <a:buNone/>
            </a:pPr>
            <a:r>
              <a:rPr lang="nl-BE" dirty="0" err="1"/>
              <a:t>Vb</a:t>
            </a:r>
            <a:r>
              <a:rPr lang="nl-BE" dirty="0"/>
              <a:t>: Via LETS leren Rik, Els, Peter en Ingrid elkaar kennen tijdens een brunch. Samen nemen ze ook deel aan de workshop met een lachcoach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974527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sociaal (3)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520AE8E-3C86-46E1-AADD-AD9E16C6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577"/>
          <a:stretch/>
        </p:blipFill>
        <p:spPr>
          <a:xfrm>
            <a:off x="680321" y="2310296"/>
            <a:ext cx="6785350" cy="37713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866B0F-1669-4A65-8E8F-368C9D96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71" y="2310296"/>
            <a:ext cx="2828511" cy="37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244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is duurzaam en ecologisch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Door elkaar te helpen en elkaars spullen te lenen, verkleint LETS de ecologische voetafdruk</a:t>
            </a:r>
          </a:p>
          <a:p>
            <a:r>
              <a:rPr lang="nl-BE" dirty="0"/>
              <a:t>Binnen LETS wordt gestreefd naar hergebruik, herstelling en recyclage</a:t>
            </a:r>
          </a:p>
          <a:p>
            <a:r>
              <a:rPr lang="nl-BE" dirty="0"/>
              <a:t>LETS is ook lokaal, wat minder transport tot gevolg heeft</a:t>
            </a:r>
          </a:p>
          <a:p>
            <a:pPr lvl="1"/>
            <a:r>
              <a:rPr lang="nl-BE" dirty="0"/>
              <a:t>Vb.: Je kan met meerdere gezinnen één grasmachine of heggenschaar gebruiken, spullen hoef je niet meer weg te gooien: je kan ze </a:t>
            </a:r>
            <a:r>
              <a:rPr lang="nl-BE" dirty="0" err="1"/>
              <a:t>verletsen</a:t>
            </a:r>
            <a:r>
              <a:rPr lang="nl-BE" dirty="0"/>
              <a:t> en ze zo een nieuw leven schenken. Bovendien kan je samen naar de winkel of het containerpark rijden ...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11404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in Vlaanderen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 2016 werd LETS erkend als sociaal-culturele beweging door de Vlaamse overheid </a:t>
            </a:r>
          </a:p>
          <a:p>
            <a:r>
              <a:rPr lang="nl-BE" dirty="0"/>
              <a:t>18 november 2016 werd het LETS-charter getekend en die dag werd meteen tot LETS-dag gedoopt</a:t>
            </a:r>
          </a:p>
          <a:p>
            <a:r>
              <a:rPr lang="nl-BE" dirty="0"/>
              <a:t>De LETS-gedachte speelt in op een groeiende maatschappelijke nood om meer menselijkheid, samenhorigheid en samenwerking te brengen in onze geïndividualiseerde en competitie-gerichte maatschappij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887191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Vlaanderen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307048B-6A5C-49DC-8E04-78F748EA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4" b="18416"/>
          <a:stretch/>
        </p:blipFill>
        <p:spPr>
          <a:xfrm>
            <a:off x="0" y="1974574"/>
            <a:ext cx="12192000" cy="4883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AF91D88-DB1D-461B-9FBB-C72A99DC1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488"/>
          <a:stretch/>
        </p:blipFill>
        <p:spPr>
          <a:xfrm>
            <a:off x="-1" y="1974575"/>
            <a:ext cx="12192001" cy="4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9889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LETS-groepen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Verspreid over Vlaanderen en Brussel</a:t>
            </a:r>
          </a:p>
          <a:p>
            <a:r>
              <a:rPr lang="nl-BE" dirty="0"/>
              <a:t>50-tal groepen van 20 tot 500 leden</a:t>
            </a:r>
          </a:p>
          <a:p>
            <a:r>
              <a:rPr lang="nl-BE" dirty="0"/>
              <a:t>LETS is lokaal dus de uitwisseling van diensten gebeurt in de groep, maar groepen kunnen ook onderling letsen. Dit heet Interlets:</a:t>
            </a:r>
          </a:p>
          <a:p>
            <a:pPr lvl="1"/>
            <a:r>
              <a:rPr lang="nl-BE" dirty="0"/>
              <a:t>vb. Overnachting van een Antwerpenaar in Oostende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23651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LETS-groepen (2)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19</a:t>
            </a:fld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307048B-6A5C-49DC-8E04-78F748EA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9353"/>
          <a:stretch/>
        </p:blipFill>
        <p:spPr>
          <a:xfrm>
            <a:off x="0" y="1940182"/>
            <a:ext cx="12182281" cy="49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17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= </a:t>
            </a:r>
            <a:r>
              <a:rPr lang="nl-BE" dirty="0" err="1"/>
              <a:t>Local</a:t>
            </a:r>
            <a:r>
              <a:rPr lang="nl-BE" dirty="0"/>
              <a:t> Exchange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Trading</a:t>
            </a:r>
            <a:r>
              <a:rPr lang="nl-BE" dirty="0"/>
              <a:t> System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DA5053A-B428-4191-8852-832F3615E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982"/>
            <a:ext cx="12192000" cy="386300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08360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Tielt en Molenland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In 2013 gestart als LETS Tielt</a:t>
            </a:r>
          </a:p>
          <a:p>
            <a:r>
              <a:rPr lang="nl-BE" dirty="0"/>
              <a:t>In 2017 doorstart als LETS Tielt en Molenland</a:t>
            </a:r>
          </a:p>
          <a:p>
            <a:r>
              <a:rPr lang="nl-BE" dirty="0"/>
              <a:t>nu: 30 actieve leden</a:t>
            </a:r>
          </a:p>
          <a:p>
            <a:r>
              <a:rPr lang="nl-BE" dirty="0"/>
              <a:t>Regelmatig verletsmoment in de Kloef</a:t>
            </a:r>
          </a:p>
          <a:p>
            <a:r>
              <a:rPr lang="nl-BE" dirty="0"/>
              <a:t>Regelmatig extra activiteiten, volgende: 17 juni: </a:t>
            </a:r>
            <a:r>
              <a:rPr lang="nl-BE" dirty="0" err="1"/>
              <a:t>potluck</a:t>
            </a:r>
            <a:r>
              <a:rPr lang="nl-BE" dirty="0"/>
              <a:t> bij Kathleen</a:t>
            </a:r>
          </a:p>
          <a:p>
            <a:r>
              <a:rPr lang="nl-BE" dirty="0"/>
              <a:t>Verdere groei: hoe meer volk, hoe meer aanbod, hoe meer transacties, hoe meer activiteiten, hoe meer dynamiek</a:t>
            </a:r>
          </a:p>
          <a:p>
            <a:r>
              <a:rPr lang="nl-BE" dirty="0"/>
              <a:t>2018: LETS-</a:t>
            </a:r>
            <a:r>
              <a:rPr lang="nl-BE" dirty="0" err="1"/>
              <a:t>geschenkenbon</a:t>
            </a:r>
            <a:r>
              <a:rPr lang="nl-BE" dirty="0"/>
              <a:t>, “geef je buur een LETS-bon”</a:t>
            </a:r>
          </a:p>
          <a:p>
            <a:r>
              <a:rPr lang="nl-BE" dirty="0"/>
              <a:t>2019: acties in de randgemeenten van Tielt 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9759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Lid worden van LETS Tielt en Molenland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nl-BE" dirty="0"/>
              <a:t>Eénmalige start is 15€, je start dan op 1.000 </a:t>
            </a:r>
            <a:r>
              <a:rPr lang="nl-BE" dirty="0" err="1"/>
              <a:t>Tannekes</a:t>
            </a:r>
            <a:endParaRPr lang="nl-BE" dirty="0"/>
          </a:p>
          <a:p>
            <a:pPr lvl="1">
              <a:lnSpc>
                <a:spcPct val="110000"/>
              </a:lnSpc>
            </a:pPr>
            <a:r>
              <a:rPr lang="nl-BE" dirty="0"/>
              <a:t>Jaarlijks lidgeld 6€ dekt kosten (vooral informatica) – vanaf 1 april: 3€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Jaarlijkse inhouding van 100 </a:t>
            </a:r>
            <a:r>
              <a:rPr lang="nl-BE" dirty="0" err="1"/>
              <a:t>Tannekes</a:t>
            </a:r>
            <a:r>
              <a:rPr lang="nl-BE" dirty="0"/>
              <a:t> om initiatiefnemers te waarderen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Huishoudelijk reglement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Volgen van een instap– of infomoment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LETS-charter respecteren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283476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en enkele bijzonderheden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Letsen en verzekering?</a:t>
            </a:r>
          </a:p>
          <a:p>
            <a:pPr lvl="1"/>
            <a:r>
              <a:rPr lang="nl-BE" dirty="0"/>
              <a:t>Kan via familiale verzekering</a:t>
            </a:r>
          </a:p>
          <a:p>
            <a:r>
              <a:rPr lang="nl-BE" dirty="0" err="1"/>
              <a:t>Letsen</a:t>
            </a:r>
            <a:r>
              <a:rPr lang="nl-BE" dirty="0"/>
              <a:t> als werkloze?</a:t>
            </a:r>
          </a:p>
          <a:p>
            <a:pPr lvl="1"/>
            <a:r>
              <a:rPr lang="nl-BE" dirty="0"/>
              <a:t>RVA C45B formulier invullen </a:t>
            </a:r>
            <a:r>
              <a:rPr lang="nl-BE" dirty="0">
                <a:sym typeface="Wingdings" panose="05000000000000000000" pitchFamily="2" charset="2"/>
              </a:rPr>
              <a:t> goedkeuring</a:t>
            </a:r>
            <a:endParaRPr lang="nl-BE" dirty="0"/>
          </a:p>
          <a:p>
            <a:r>
              <a:rPr lang="nl-BE" dirty="0"/>
              <a:t>Letsen in ziekte of invaliditeit?</a:t>
            </a:r>
          </a:p>
          <a:p>
            <a:pPr lvl="1"/>
            <a:r>
              <a:rPr lang="nl-BE" dirty="0"/>
              <a:t>Aanvraagprocedure vrijwilligerswerk bij adviserend geneesheer van je mutualiteit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807359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begin je te letsen (1)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12" name="Tijdelijke aanduiding voor inhoud 7">
            <a:extLst>
              <a:ext uri="{FF2B5EF4-FFF2-40B4-BE49-F238E27FC236}">
                <a16:creationId xmlns:a16="http://schemas.microsoft.com/office/drawing/2014/main" id="{1CEE7C5D-A0AA-4A4E-938E-A2372A1A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30218" r="11477" b="29289"/>
          <a:stretch/>
        </p:blipFill>
        <p:spPr>
          <a:xfrm>
            <a:off x="5181600" y="1964971"/>
            <a:ext cx="7010399" cy="4880111"/>
          </a:xfrm>
          <a:prstGeom prst="rect">
            <a:avLst/>
          </a:prstGeom>
        </p:spPr>
      </p:pic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ECBF6A5F-9515-49D6-BD49-9E9C4F680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30218" r="11477" b="29289"/>
          <a:stretch/>
        </p:blipFill>
        <p:spPr>
          <a:xfrm>
            <a:off x="-1" y="1964971"/>
            <a:ext cx="6976717" cy="48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90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begin je te letsen (2)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Profiel aanmaken</a:t>
            </a:r>
          </a:p>
          <a:p>
            <a:pPr lvl="1"/>
            <a:r>
              <a:rPr lang="nl-BE" dirty="0"/>
              <a:t>Alleen of in gezinsvorm of als instelling/organisatie</a:t>
            </a:r>
          </a:p>
          <a:p>
            <a:r>
              <a:rPr lang="nl-BE" dirty="0"/>
              <a:t>Contactgegevens opgeven</a:t>
            </a:r>
          </a:p>
          <a:p>
            <a:r>
              <a:rPr lang="nl-BE" dirty="0"/>
              <a:t>Vraag en aanbod formuleren</a:t>
            </a:r>
          </a:p>
          <a:p>
            <a:pPr lvl="1"/>
            <a:r>
              <a:rPr lang="nl-BE" dirty="0"/>
              <a:t>Brainstormen over je eigen talenten</a:t>
            </a:r>
          </a:p>
          <a:p>
            <a:pPr lvl="1"/>
            <a:r>
              <a:rPr lang="nl-BE" dirty="0"/>
              <a:t>In kaart brengen van je noden</a:t>
            </a:r>
          </a:p>
          <a:p>
            <a:pPr lvl="1"/>
            <a:r>
              <a:rPr lang="nl-BE" dirty="0"/>
              <a:t>Doe inspiratie op </a:t>
            </a:r>
            <a:r>
              <a:rPr lang="nl-BE"/>
              <a:t>bij andere </a:t>
            </a:r>
            <a:r>
              <a:rPr lang="nl-BE" dirty="0"/>
              <a:t>letsers</a:t>
            </a:r>
          </a:p>
          <a:p>
            <a:pPr lvl="1"/>
            <a:r>
              <a:rPr lang="nl-BE" dirty="0"/>
              <a:t>Gebruik duidelijke formulering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146070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LETS-account, anders dan een bankrekening!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Je start met 1.000 </a:t>
            </a:r>
            <a:r>
              <a:rPr lang="nl-BE" dirty="0" err="1"/>
              <a:t>Tannekes</a:t>
            </a:r>
            <a:endParaRPr lang="nl-BE" dirty="0"/>
          </a:p>
          <a:p>
            <a:r>
              <a:rPr lang="nl-BE" dirty="0"/>
              <a:t>Ondergrens = 0 en bovengrens = 15.000 </a:t>
            </a:r>
            <a:r>
              <a:rPr lang="nl-BE" dirty="0" err="1"/>
              <a:t>Tannekes</a:t>
            </a:r>
            <a:endParaRPr lang="nl-BE" dirty="0"/>
          </a:p>
          <a:p>
            <a:r>
              <a:rPr lang="nl-BE" dirty="0"/>
              <a:t>Je kan niet in ‘schuld’ staan</a:t>
            </a:r>
          </a:p>
          <a:p>
            <a:r>
              <a:rPr lang="nl-BE" dirty="0"/>
              <a:t>Je krijgt geen rente</a:t>
            </a:r>
          </a:p>
          <a:p>
            <a:r>
              <a:rPr lang="nl-BE" dirty="0"/>
              <a:t>Je kan niet ‘failliet’ gaan</a:t>
            </a:r>
          </a:p>
          <a:p>
            <a:r>
              <a:rPr lang="nl-BE" dirty="0"/>
              <a:t>Je moet geven en nemen</a:t>
            </a: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b="1" dirty="0">
                <a:sym typeface="Wingdings" panose="05000000000000000000" pitchFamily="2" charset="2"/>
              </a:rPr>
              <a:t> De dynamiek is belangrijk! Niet hoeveel je verzamelt!</a:t>
            </a:r>
            <a:endParaRPr lang="nl-BE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06431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57302-BA5E-4ACC-9973-AD823A0D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begin je te letsen? (3)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AFA4A4-3664-4D28-A93E-638DCE82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1A0B-0A19-467E-8BD2-F10AFE9F010D}" type="slidenum">
              <a:rPr lang="nl-BE" smtClean="0"/>
              <a:pPr/>
              <a:t>26</a:t>
            </a:fld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61B844-195E-4491-8366-446E6ADEDA0F}"/>
              </a:ext>
            </a:extLst>
          </p:cNvPr>
          <p:cNvSpPr txBox="1"/>
          <p:nvPr/>
        </p:nvSpPr>
        <p:spPr>
          <a:xfrm>
            <a:off x="92765" y="2079109"/>
            <a:ext cx="190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/>
              <a:t>Je sluit aan bij een LETS-groep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B0A067-3314-4F73-8BC3-01F584FFB6BF}"/>
              </a:ext>
            </a:extLst>
          </p:cNvPr>
          <p:cNvSpPr txBox="1"/>
          <p:nvPr/>
        </p:nvSpPr>
        <p:spPr>
          <a:xfrm>
            <a:off x="3336086" y="2072693"/>
            <a:ext cx="391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/>
              <a:t>Je krijgt een login, lidnummer,</a:t>
            </a:r>
          </a:p>
          <a:p>
            <a:r>
              <a:rPr lang="nl-BE" sz="1600" i="1" dirty="0"/>
              <a:t>contactgegevens en een overzicht</a:t>
            </a:r>
          </a:p>
          <a:p>
            <a:r>
              <a:rPr lang="nl-BE" sz="1600" i="1" dirty="0"/>
              <a:t>van ‘vraag en aanbod’ van alle leden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722248-1430-41D5-8A75-8954775867E3}"/>
              </a:ext>
            </a:extLst>
          </p:cNvPr>
          <p:cNvSpPr txBox="1"/>
          <p:nvPr/>
        </p:nvSpPr>
        <p:spPr>
          <a:xfrm>
            <a:off x="8440053" y="2105970"/>
            <a:ext cx="344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/>
              <a:t>Je formuleert op het software platform enkele ‘vragen’ en geeft op welke ‘diensten’ je aanbiedt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A4A379-ADD3-4E21-A93E-B30BFD048F9A}"/>
              </a:ext>
            </a:extLst>
          </p:cNvPr>
          <p:cNvSpPr txBox="1"/>
          <p:nvPr/>
        </p:nvSpPr>
        <p:spPr>
          <a:xfrm>
            <a:off x="220613" y="3572886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600" i="1" dirty="0"/>
              <a:t>Je neemt contact op</a:t>
            </a:r>
          </a:p>
          <a:p>
            <a:pPr algn="r"/>
            <a:r>
              <a:rPr lang="nl-BE" sz="1600" i="1" dirty="0"/>
              <a:t>met die persoon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86C39E-E861-407E-81EE-AC44B74AB45D}"/>
              </a:ext>
            </a:extLst>
          </p:cNvPr>
          <p:cNvSpPr txBox="1"/>
          <p:nvPr/>
        </p:nvSpPr>
        <p:spPr>
          <a:xfrm>
            <a:off x="3895487" y="3593704"/>
            <a:ext cx="367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i="1" dirty="0"/>
              <a:t>Via het software platform ga je op zoek naar aanbiedingen of</a:t>
            </a:r>
          </a:p>
          <a:p>
            <a:pPr algn="r"/>
            <a:r>
              <a:rPr lang="nl-BE" sz="1600" i="1" dirty="0"/>
              <a:t>vragen die je interesseren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82024D-09D4-4ADB-B974-B36CCE5CD1F3}"/>
              </a:ext>
            </a:extLst>
          </p:cNvPr>
          <p:cNvSpPr txBox="1"/>
          <p:nvPr/>
        </p:nvSpPr>
        <p:spPr>
          <a:xfrm>
            <a:off x="9981626" y="3733205"/>
            <a:ext cx="18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i="1" dirty="0"/>
              <a:t>Je kan nu starten</a:t>
            </a:r>
          </a:p>
          <a:p>
            <a:pPr algn="r"/>
            <a:r>
              <a:rPr lang="nl-BE" sz="1600" i="1" dirty="0"/>
              <a:t> met letsen!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8E2126E-26C8-46D2-B139-E9BE985BE290}"/>
              </a:ext>
            </a:extLst>
          </p:cNvPr>
          <p:cNvSpPr txBox="1"/>
          <p:nvPr/>
        </p:nvSpPr>
        <p:spPr>
          <a:xfrm>
            <a:off x="223375" y="4934798"/>
            <a:ext cx="34334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/>
              <a:t>Je maakt vooraf goede afspraken: welke dienst, wanneer, waar en hoeveel LETS-eenheden je geeft of krijgt voor de dienst</a:t>
            </a:r>
          </a:p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40DEAF7-ABB2-4F35-A255-31792E3F24D7}"/>
              </a:ext>
            </a:extLst>
          </p:cNvPr>
          <p:cNvSpPr txBox="1"/>
          <p:nvPr/>
        </p:nvSpPr>
        <p:spPr>
          <a:xfrm>
            <a:off x="4810541" y="4934798"/>
            <a:ext cx="196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dirty="0"/>
              <a:t>Je voert de LETS-transactie uit: </a:t>
            </a:r>
            <a:r>
              <a:rPr lang="nl-BE" sz="1600" b="1" i="1" dirty="0">
                <a:solidFill>
                  <a:srgbClr val="002060"/>
                </a:solidFill>
              </a:rPr>
              <a:t>LET’S DO IT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CE98BB1-E86F-401B-8271-1D0F33B2C0A3}"/>
              </a:ext>
            </a:extLst>
          </p:cNvPr>
          <p:cNvSpPr/>
          <p:nvPr/>
        </p:nvSpPr>
        <p:spPr>
          <a:xfrm flipH="1">
            <a:off x="8045730" y="4934798"/>
            <a:ext cx="423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i="1" dirty="0"/>
              <a:t>De verdiende LETS-eenheden worden overgemaakt via het software platform op het account van de ontvanger</a:t>
            </a:r>
          </a:p>
        </p:txBody>
      </p:sp>
      <p:sp>
        <p:nvSpPr>
          <p:cNvPr id="13" name="Ingekeepte PIJL-RECHTS 17">
            <a:extLst>
              <a:ext uri="{FF2B5EF4-FFF2-40B4-BE49-F238E27FC236}">
                <a16:creationId xmlns:a16="http://schemas.microsoft.com/office/drawing/2014/main" id="{7F44AB46-C481-4E0F-9D20-2EE8E37EF660}"/>
              </a:ext>
            </a:extLst>
          </p:cNvPr>
          <p:cNvSpPr/>
          <p:nvPr/>
        </p:nvSpPr>
        <p:spPr>
          <a:xfrm>
            <a:off x="1998950" y="2325715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4" name="Ingekeepte PIJL-RECHTS 17">
            <a:extLst>
              <a:ext uri="{FF2B5EF4-FFF2-40B4-BE49-F238E27FC236}">
                <a16:creationId xmlns:a16="http://schemas.microsoft.com/office/drawing/2014/main" id="{C39DDFAF-9E99-4488-8D57-BEAC79E3AC2A}"/>
              </a:ext>
            </a:extLst>
          </p:cNvPr>
          <p:cNvSpPr/>
          <p:nvPr/>
        </p:nvSpPr>
        <p:spPr>
          <a:xfrm>
            <a:off x="3656867" y="5224613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5" name="Ingekeepte PIJL-RECHTS 17">
            <a:extLst>
              <a:ext uri="{FF2B5EF4-FFF2-40B4-BE49-F238E27FC236}">
                <a16:creationId xmlns:a16="http://schemas.microsoft.com/office/drawing/2014/main" id="{294C43D6-13B8-42F7-8543-CE9312994B56}"/>
              </a:ext>
            </a:extLst>
          </p:cNvPr>
          <p:cNvSpPr/>
          <p:nvPr/>
        </p:nvSpPr>
        <p:spPr>
          <a:xfrm>
            <a:off x="7149808" y="2352178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6" name="Ingekeepte PIJL-RECHTS 17">
            <a:extLst>
              <a:ext uri="{FF2B5EF4-FFF2-40B4-BE49-F238E27FC236}">
                <a16:creationId xmlns:a16="http://schemas.microsoft.com/office/drawing/2014/main" id="{FEF4B282-2065-4E88-A978-26FC4782D9E0}"/>
              </a:ext>
            </a:extLst>
          </p:cNvPr>
          <p:cNvSpPr/>
          <p:nvPr/>
        </p:nvSpPr>
        <p:spPr>
          <a:xfrm>
            <a:off x="6899402" y="5224359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7" name="Ingekeepte PIJL-RECHTS 17">
            <a:extLst>
              <a:ext uri="{FF2B5EF4-FFF2-40B4-BE49-F238E27FC236}">
                <a16:creationId xmlns:a16="http://schemas.microsoft.com/office/drawing/2014/main" id="{3307F11A-79C3-46E0-A4FD-F1C762D4FD72}"/>
              </a:ext>
            </a:extLst>
          </p:cNvPr>
          <p:cNvSpPr/>
          <p:nvPr/>
        </p:nvSpPr>
        <p:spPr>
          <a:xfrm rot="10800000">
            <a:off x="2618951" y="3815103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8" name="Ingekeepte PIJL-RECHTS 17">
            <a:extLst>
              <a:ext uri="{FF2B5EF4-FFF2-40B4-BE49-F238E27FC236}">
                <a16:creationId xmlns:a16="http://schemas.microsoft.com/office/drawing/2014/main" id="{5C742557-6D71-4B10-8577-951C731D1171}"/>
              </a:ext>
            </a:extLst>
          </p:cNvPr>
          <p:cNvSpPr/>
          <p:nvPr/>
        </p:nvSpPr>
        <p:spPr>
          <a:xfrm rot="10800000">
            <a:off x="8248225" y="3831997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19" name="Ingekeepte PIJL-RECHTS 17">
            <a:extLst>
              <a:ext uri="{FF2B5EF4-FFF2-40B4-BE49-F238E27FC236}">
                <a16:creationId xmlns:a16="http://schemas.microsoft.com/office/drawing/2014/main" id="{65908CED-A7E8-484B-A342-25C949C1C2A9}"/>
              </a:ext>
            </a:extLst>
          </p:cNvPr>
          <p:cNvSpPr/>
          <p:nvPr/>
        </p:nvSpPr>
        <p:spPr>
          <a:xfrm rot="2887885">
            <a:off x="10481332" y="3171669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20" name="Ingekeepte PIJL-RECHTS 17">
            <a:extLst>
              <a:ext uri="{FF2B5EF4-FFF2-40B4-BE49-F238E27FC236}">
                <a16:creationId xmlns:a16="http://schemas.microsoft.com/office/drawing/2014/main" id="{21156AE8-1272-43C0-BB04-368F7BC9FCE5}"/>
              </a:ext>
            </a:extLst>
          </p:cNvPr>
          <p:cNvSpPr/>
          <p:nvPr/>
        </p:nvSpPr>
        <p:spPr>
          <a:xfrm rot="2887885">
            <a:off x="923402" y="4468996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21" name="Ingekeepte PIJL-RECHTS 17">
            <a:extLst>
              <a:ext uri="{FF2B5EF4-FFF2-40B4-BE49-F238E27FC236}">
                <a16:creationId xmlns:a16="http://schemas.microsoft.com/office/drawing/2014/main" id="{96B522C0-5332-499D-9689-7BA4649ECC15}"/>
              </a:ext>
            </a:extLst>
          </p:cNvPr>
          <p:cNvSpPr/>
          <p:nvPr/>
        </p:nvSpPr>
        <p:spPr>
          <a:xfrm rot="8998147">
            <a:off x="8242795" y="6000579"/>
            <a:ext cx="858099" cy="251874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7030A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A1448AB-9957-4C65-B23E-13A085EFCABA}"/>
              </a:ext>
            </a:extLst>
          </p:cNvPr>
          <p:cNvSpPr txBox="1"/>
          <p:nvPr/>
        </p:nvSpPr>
        <p:spPr>
          <a:xfrm>
            <a:off x="3627990" y="6245352"/>
            <a:ext cx="447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i="1" dirty="0"/>
              <a:t>Yes !!! Je deed je eerste LETS-transactie !!!</a:t>
            </a:r>
          </a:p>
        </p:txBody>
      </p:sp>
    </p:spTree>
    <p:extLst>
      <p:ext uri="{BB962C8B-B14F-4D97-AF65-F5344CB8AC3E}">
        <p14:creationId xmlns:p14="http://schemas.microsoft.com/office/powerpoint/2010/main" val="476786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begin je te </a:t>
            </a:r>
            <a:r>
              <a:rPr lang="nl-BE" dirty="0" err="1"/>
              <a:t>letsen</a:t>
            </a:r>
            <a:r>
              <a:rPr lang="nl-BE" dirty="0"/>
              <a:t> - Praktisch(4)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921418" cy="4521127"/>
          </a:xfrm>
        </p:spPr>
        <p:txBody>
          <a:bodyPr>
            <a:normAutofit fontScale="25000" lnSpcReduction="20000"/>
          </a:bodyPr>
          <a:lstStyle/>
          <a:p>
            <a:r>
              <a:rPr lang="nl-BE" sz="5600" dirty="0"/>
              <a:t>Op vandaag gebruiken wij het </a:t>
            </a:r>
            <a:r>
              <a:rPr lang="nl-BE" sz="5600" b="1" dirty="0">
                <a:solidFill>
                  <a:schemeClr val="bg1"/>
                </a:solidFill>
              </a:rPr>
              <a:t>ELAS</a:t>
            </a:r>
            <a:r>
              <a:rPr lang="nl-BE" sz="5600" dirty="0"/>
              <a:t> systeem om transacties te doen: letstielt.elas.letsplaza.net/</a:t>
            </a:r>
            <a:r>
              <a:rPr lang="nl-BE" sz="5600" dirty="0" err="1"/>
              <a:t>login.php</a:t>
            </a:r>
            <a:endParaRPr lang="nl-BE" sz="5600" dirty="0"/>
          </a:p>
          <a:p>
            <a:r>
              <a:rPr lang="nl-BE" sz="5600" dirty="0"/>
              <a:t>login: </a:t>
            </a:r>
            <a:r>
              <a:rPr lang="nl-BE" sz="5600" b="1" dirty="0" err="1"/>
              <a:t>xxxxx</a:t>
            </a:r>
            <a:r>
              <a:rPr lang="nl-BE" sz="5600" b="1" dirty="0"/>
              <a:t> en </a:t>
            </a:r>
            <a:r>
              <a:rPr lang="nl-BE" sz="5600" dirty="0"/>
              <a:t>paswoord: </a:t>
            </a:r>
            <a:r>
              <a:rPr lang="nl-BE" sz="5600" b="1" dirty="0" err="1"/>
              <a:t>xxxxxxx</a:t>
            </a:r>
            <a:endParaRPr lang="nl-BE" sz="5600" dirty="0"/>
          </a:p>
          <a:p>
            <a:r>
              <a:rPr lang="nl-BE" sz="5600" dirty="0"/>
              <a:t>Je kan jouw </a:t>
            </a:r>
            <a:r>
              <a:rPr lang="nl-BE" sz="5600" b="1" dirty="0"/>
              <a:t>gegevens</a:t>
            </a:r>
            <a:r>
              <a:rPr lang="nl-BE" sz="5600" dirty="0"/>
              <a:t> aanvullen en paswoord wijzigen</a:t>
            </a:r>
          </a:p>
          <a:p>
            <a:pPr marL="0" indent="0">
              <a:buNone/>
            </a:pPr>
            <a:r>
              <a:rPr lang="nl-BE" sz="5600" b="1" dirty="0">
                <a:solidFill>
                  <a:schemeClr val="bg1"/>
                </a:solidFill>
              </a:rPr>
              <a:t>Als je iets wil aanbieden:</a:t>
            </a:r>
          </a:p>
          <a:p>
            <a:pPr lvl="0"/>
            <a:r>
              <a:rPr lang="nl-BE" sz="5600" dirty="0"/>
              <a:t>via Vraag en aanbod, vraag/aanbod toevoegen V= vraag, </a:t>
            </a:r>
            <a:r>
              <a:rPr lang="nl-BE" sz="5600" b="1" dirty="0"/>
              <a:t>A=aanbod</a:t>
            </a:r>
            <a:r>
              <a:rPr lang="nl-BE" sz="5600" dirty="0"/>
              <a:t> </a:t>
            </a:r>
          </a:p>
          <a:p>
            <a:pPr lvl="0"/>
            <a:r>
              <a:rPr lang="nl-BE" sz="5600" dirty="0"/>
              <a:t>dingen op korte termijn, zeker voor verse zaken zoals </a:t>
            </a:r>
            <a:r>
              <a:rPr lang="nl-BE" sz="5600" dirty="0" err="1"/>
              <a:t>bvb</a:t>
            </a:r>
            <a:r>
              <a:rPr lang="nl-BE" sz="5600" dirty="0"/>
              <a:t> soep: </a:t>
            </a:r>
            <a:r>
              <a:rPr lang="nl-BE" sz="5600" b="1" dirty="0"/>
              <a:t>mailtje</a:t>
            </a:r>
            <a:r>
              <a:rPr lang="nl-BE" sz="5600" dirty="0"/>
              <a:t> sturen naar Lieve, die verder verspreidt: </a:t>
            </a:r>
            <a:r>
              <a:rPr lang="nl-BE" sz="5600" u="sng" dirty="0">
                <a:solidFill>
                  <a:schemeClr val="accent4">
                    <a:lumMod val="50000"/>
                  </a:schemeClr>
                </a:solidFill>
              </a:rPr>
              <a:t>letstielt@gmail.com</a:t>
            </a:r>
          </a:p>
          <a:p>
            <a:pPr marL="0" lvl="0" indent="0">
              <a:buNone/>
            </a:pPr>
            <a:r>
              <a:rPr lang="nl-BE" sz="5600" b="1" dirty="0">
                <a:solidFill>
                  <a:schemeClr val="bg1"/>
                </a:solidFill>
              </a:rPr>
              <a:t>Als je iets wil vragen: </a:t>
            </a:r>
          </a:p>
          <a:p>
            <a:pPr lvl="0"/>
            <a:r>
              <a:rPr lang="nl-BE" sz="5600" dirty="0"/>
              <a:t>kijken via Vraag en Aanbod, op zoeken drukken; zie je wat je wil in het aanbod dan kan je de persoon </a:t>
            </a:r>
            <a:r>
              <a:rPr lang="nl-BE" sz="5600" b="1" dirty="0"/>
              <a:t>rechtstreeks</a:t>
            </a:r>
            <a:r>
              <a:rPr lang="nl-BE" sz="5600" dirty="0"/>
              <a:t> contacteren</a:t>
            </a:r>
          </a:p>
          <a:p>
            <a:pPr lvl="0"/>
            <a:r>
              <a:rPr lang="nl-BE" sz="5600" b="1" dirty="0"/>
              <a:t>mailtje</a:t>
            </a:r>
            <a:r>
              <a:rPr lang="nl-BE" sz="5600" dirty="0"/>
              <a:t> sturen naar Lieve, die verder verspreidt: </a:t>
            </a:r>
            <a:r>
              <a:rPr lang="nl-BE" sz="5600" u="sng" dirty="0">
                <a:solidFill>
                  <a:schemeClr val="accent4">
                    <a:lumMod val="50000"/>
                  </a:schemeClr>
                </a:solidFill>
              </a:rPr>
              <a:t>letstielt@gmail.com</a:t>
            </a:r>
          </a:p>
          <a:p>
            <a:pPr marL="0" lvl="0" indent="0">
              <a:buNone/>
            </a:pPr>
            <a:r>
              <a:rPr lang="nl-BE" sz="5600" b="1" dirty="0">
                <a:solidFill>
                  <a:schemeClr val="bg1"/>
                </a:solidFill>
              </a:rPr>
              <a:t>Transacties ‘betaal’ </a:t>
            </a:r>
            <a:r>
              <a:rPr lang="nl-BE" sz="5600" dirty="0"/>
              <a:t>je via mijn transacties (eerst </a:t>
            </a:r>
            <a:r>
              <a:rPr lang="nl-BE" sz="5600" dirty="0" err="1"/>
              <a:t>letscode</a:t>
            </a:r>
            <a:r>
              <a:rPr lang="nl-BE" sz="5600" dirty="0"/>
              <a:t> van het lid opzoeken)</a:t>
            </a:r>
          </a:p>
          <a:p>
            <a:r>
              <a:rPr lang="nl-BE" sz="5600" dirty="0"/>
              <a:t>Wat ‘</a:t>
            </a:r>
            <a:r>
              <a:rPr lang="nl-BE" sz="5600" b="1" dirty="0"/>
              <a:t>rekenen</a:t>
            </a:r>
            <a:r>
              <a:rPr lang="nl-BE" sz="5600" dirty="0"/>
              <a:t>’ we: </a:t>
            </a:r>
            <a:r>
              <a:rPr lang="nl-BE" sz="5600" b="1" dirty="0"/>
              <a:t>tijd in </a:t>
            </a:r>
            <a:r>
              <a:rPr lang="nl-BE" sz="5600" b="1" dirty="0" err="1"/>
              <a:t>tannekes</a:t>
            </a:r>
            <a:r>
              <a:rPr lang="nl-BE" sz="5600" dirty="0"/>
              <a:t> (60 </a:t>
            </a:r>
            <a:r>
              <a:rPr lang="nl-BE" sz="5600" dirty="0" err="1"/>
              <a:t>tannekes</a:t>
            </a:r>
            <a:r>
              <a:rPr lang="nl-BE" sz="5600" dirty="0"/>
              <a:t>/uur), </a:t>
            </a:r>
            <a:r>
              <a:rPr lang="nl-BE" sz="5600" b="1" dirty="0" err="1"/>
              <a:t>ingredienten</a:t>
            </a:r>
            <a:r>
              <a:rPr lang="nl-BE" sz="5600" b="1" dirty="0"/>
              <a:t> aan kostprijs</a:t>
            </a:r>
            <a:r>
              <a:rPr lang="nl-BE" sz="5600" dirty="0"/>
              <a:t> (in €, of omgerekend ~ x20 in </a:t>
            </a:r>
            <a:r>
              <a:rPr lang="nl-BE" sz="5600" dirty="0" err="1"/>
              <a:t>Tannekes</a:t>
            </a:r>
            <a:r>
              <a:rPr lang="nl-BE" sz="5600" dirty="0"/>
              <a:t>)</a:t>
            </a:r>
          </a:p>
          <a:p>
            <a:pPr marL="0" indent="0">
              <a:buNone/>
            </a:pPr>
            <a:r>
              <a:rPr lang="nl-BE" sz="5600" dirty="0"/>
              <a:t> 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650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 do </a:t>
            </a:r>
            <a:r>
              <a:rPr lang="nl-BE" dirty="0" err="1"/>
              <a:t>it</a:t>
            </a:r>
            <a:r>
              <a:rPr lang="nl-BE" dirty="0"/>
              <a:t>!!!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28</a:t>
            </a:fld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307048B-6A5C-49DC-8E04-78F748EA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3" b="29428"/>
          <a:stretch/>
        </p:blipFill>
        <p:spPr>
          <a:xfrm>
            <a:off x="680321" y="2305878"/>
            <a:ext cx="5110879" cy="373711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8F2FA7-BA0C-4BD9-985C-48452D71B8A6}"/>
              </a:ext>
            </a:extLst>
          </p:cNvPr>
          <p:cNvSpPr txBox="1"/>
          <p:nvPr/>
        </p:nvSpPr>
        <p:spPr>
          <a:xfrm>
            <a:off x="6464304" y="3586600"/>
            <a:ext cx="343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LETS GO!!!</a:t>
            </a:r>
          </a:p>
        </p:txBody>
      </p:sp>
    </p:spTree>
    <p:extLst>
      <p:ext uri="{BB962C8B-B14F-4D97-AF65-F5344CB8AC3E}">
        <p14:creationId xmlns:p14="http://schemas.microsoft.com/office/powerpoint/2010/main" val="11254472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D0774-77B4-4E20-8F01-6B8C9646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7ED9B-6C11-4F53-BF7D-492AAF2A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BE" sz="2400" dirty="0"/>
              <a:t>Ontstaan van LETS</a:t>
            </a:r>
          </a:p>
          <a:p>
            <a:pPr lvl="1"/>
            <a:r>
              <a:rPr lang="nl-BE" sz="2400" dirty="0"/>
              <a:t>Wat is LETS</a:t>
            </a:r>
          </a:p>
          <a:p>
            <a:pPr lvl="1"/>
            <a:r>
              <a:rPr lang="nl-BE" sz="2400" dirty="0"/>
              <a:t>LETS-waarden </a:t>
            </a:r>
          </a:p>
          <a:p>
            <a:pPr lvl="2"/>
            <a:r>
              <a:rPr lang="nl-BE" sz="2000" dirty="0"/>
              <a:t>Economisch, sociaal, duurzaam en ecologisch</a:t>
            </a:r>
          </a:p>
          <a:p>
            <a:pPr lvl="1"/>
            <a:r>
              <a:rPr lang="nl-BE" sz="2400" dirty="0"/>
              <a:t>LETS in Vlaanderen</a:t>
            </a:r>
          </a:p>
          <a:p>
            <a:pPr lvl="1"/>
            <a:r>
              <a:rPr lang="nl-BE" sz="2400" dirty="0"/>
              <a:t>LETS Tielt en Molenland</a:t>
            </a:r>
          </a:p>
          <a:p>
            <a:pPr lvl="1"/>
            <a:r>
              <a:rPr lang="nl-BE" sz="2400" dirty="0"/>
              <a:t>Hoe begin je te letsen</a:t>
            </a:r>
          </a:p>
          <a:p>
            <a:pPr lvl="1"/>
            <a:r>
              <a:rPr lang="nl-BE" sz="2400" dirty="0"/>
              <a:t>LETS-account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782CD-92CA-4E23-B058-D32F626A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96643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Ontstaan van LETS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307048B-6A5C-49DC-8E04-78F748EA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1" t="29415" r="6214" b="15679"/>
          <a:stretch/>
        </p:blipFill>
        <p:spPr>
          <a:xfrm>
            <a:off x="0" y="1987827"/>
            <a:ext cx="12192000" cy="4870174"/>
          </a:xfrm>
          <a:prstGeom prst="rect">
            <a:avLst/>
          </a:prstGeom>
        </p:spPr>
      </p:pic>
      <p:sp>
        <p:nvSpPr>
          <p:cNvPr id="10" name="Pijl: omhoog 9">
            <a:extLst>
              <a:ext uri="{FF2B5EF4-FFF2-40B4-BE49-F238E27FC236}">
                <a16:creationId xmlns:a16="http://schemas.microsoft.com/office/drawing/2014/main" id="{D33D5FBF-965A-477A-9134-77DA08D7FD81}"/>
              </a:ext>
            </a:extLst>
          </p:cNvPr>
          <p:cNvSpPr/>
          <p:nvPr/>
        </p:nvSpPr>
        <p:spPr>
          <a:xfrm>
            <a:off x="3405809" y="3670852"/>
            <a:ext cx="357808" cy="12854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B8250D9-62EB-4AE5-A2A1-A0A245D1FEA1}"/>
              </a:ext>
            </a:extLst>
          </p:cNvPr>
          <p:cNvSpPr txBox="1"/>
          <p:nvPr/>
        </p:nvSpPr>
        <p:spPr>
          <a:xfrm>
            <a:off x="9827924" y="1977977"/>
            <a:ext cx="236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800" b="1" i="1" dirty="0">
                <a:solidFill>
                  <a:schemeClr val="bg1"/>
                </a:solidFill>
              </a:rPr>
              <a:t>Canada</a:t>
            </a:r>
            <a:br>
              <a:rPr lang="nl-BE" sz="4800" b="1" i="1" dirty="0">
                <a:solidFill>
                  <a:schemeClr val="bg1"/>
                </a:solidFill>
              </a:rPr>
            </a:br>
            <a:r>
              <a:rPr lang="nl-BE" sz="4800" b="1" i="1" dirty="0">
                <a:solidFill>
                  <a:schemeClr val="bg1"/>
                </a:solidFill>
              </a:rPr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3076132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LETS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10918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'</a:t>
            </a:r>
            <a:r>
              <a:rPr lang="nl-BE" dirty="0" err="1"/>
              <a:t>Local</a:t>
            </a:r>
            <a:r>
              <a:rPr lang="nl-BE" dirty="0"/>
              <a:t> Exchange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Trading</a:t>
            </a:r>
            <a:r>
              <a:rPr lang="nl-BE" dirty="0"/>
              <a:t> System’</a:t>
            </a:r>
          </a:p>
          <a:p>
            <a:r>
              <a:rPr lang="nl-BE" dirty="0"/>
              <a:t>Eigentijdse manier van samenwerken</a:t>
            </a:r>
          </a:p>
          <a:p>
            <a:pPr lvl="1"/>
            <a:r>
              <a:rPr lang="nl-BE" dirty="0"/>
              <a:t>Ruilen van dingen die je graag doet voor dingen die je niet graag doet, niet kan of niet alleen kan</a:t>
            </a:r>
          </a:p>
          <a:p>
            <a:r>
              <a:rPr lang="nl-BE" dirty="0"/>
              <a:t>Talenten uitwisselen</a:t>
            </a:r>
          </a:p>
          <a:p>
            <a:pPr lvl="1"/>
            <a:r>
              <a:rPr lang="nl-BE" dirty="0"/>
              <a:t>Occasionele hulp </a:t>
            </a:r>
          </a:p>
          <a:p>
            <a:pPr lvl="1"/>
            <a:r>
              <a:rPr lang="nl-BE" dirty="0"/>
              <a:t>Ruilen van diensten, goederen, kennis, vaardigheden en ervaring</a:t>
            </a:r>
          </a:p>
          <a:p>
            <a:pPr marL="914400" lvl="2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vriendendiensten, burenhulp of overschotjes </a:t>
            </a:r>
            <a:r>
              <a:rPr lang="nl-BE" dirty="0" err="1"/>
              <a:t>verletsen</a:t>
            </a:r>
            <a:endParaRPr lang="nl-BE" dirty="0"/>
          </a:p>
          <a:p>
            <a:r>
              <a:rPr lang="nl-BE" dirty="0"/>
              <a:t>Iedereen kan lid worden van een LETS-groep</a:t>
            </a:r>
          </a:p>
          <a:p>
            <a:pPr lvl="1"/>
            <a:r>
              <a:rPr lang="nl-BE" dirty="0"/>
              <a:t>netwerk van individuele leden, families of organisaties: </a:t>
            </a:r>
            <a:r>
              <a:rPr lang="nl-BE" dirty="0">
                <a:sym typeface="Wingdings" panose="05000000000000000000" pitchFamily="2" charset="2"/>
              </a:rPr>
              <a:t>In</a:t>
            </a:r>
            <a:r>
              <a:rPr lang="nl-BE" dirty="0"/>
              <a:t> een LETS-groep komen mensen van alle lagen van de samenleving samen met als grootste gemene wens om talenten te delen: </a:t>
            </a:r>
            <a:r>
              <a:rPr lang="nl-BE" dirty="0" err="1"/>
              <a:t>sharing</a:t>
            </a:r>
            <a:r>
              <a:rPr lang="nl-BE" dirty="0"/>
              <a:t> én </a:t>
            </a:r>
            <a:r>
              <a:rPr lang="nl-BE" dirty="0" err="1"/>
              <a:t>caring</a:t>
            </a:r>
            <a:r>
              <a:rPr lang="nl-BE" dirty="0"/>
              <a:t>.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93671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LETS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Voorbeeld: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/>
              <a:t>Eva knipt mijn haar thuis terwijl ik af en toe een extra portie meekook voor Sam.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/>
              <a:t>Sam kan dan weer goed sleutelen en herstelt de fiets van Inge in een handomdraai.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/>
              <a:t>Terwijl Inge op reis is, zorgt Jan voor haar kat.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/>
              <a:t>Jan gebruikt de bolderkar van Eva om op stap te gaan met zijn 2 </a:t>
            </a:r>
            <a:r>
              <a:rPr lang="nl-BE" dirty="0" err="1"/>
              <a:t>kids</a:t>
            </a:r>
            <a:r>
              <a:rPr lang="nl-BE" dirty="0"/>
              <a:t>.</a:t>
            </a:r>
          </a:p>
          <a:p>
            <a:r>
              <a:rPr lang="nl-BE" dirty="0"/>
              <a:t>Het letsen gebeurt niet 1-op-1 maar volgens het principe ‘ik doe iets voor jou, jij doet iets voor een ander en een ander doet ooit wel eens iets voor mij’. Zo helpen we elkaar!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26478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0" y="313077"/>
            <a:ext cx="2418827" cy="18117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083" y="4667626"/>
            <a:ext cx="2896037" cy="19876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0DD019-AE3B-4C28-85AC-3DD7FE133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120" y="234919"/>
            <a:ext cx="3291406" cy="20297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1A8523-2F49-4B4B-B4DA-ED61E2FDC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63" y="4538853"/>
            <a:ext cx="2945098" cy="195982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04B2790-1C6A-43FD-81D0-FEC5FBFA5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050" y="234919"/>
            <a:ext cx="2929290" cy="19493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2FDD2D2-766C-4DEF-AE42-5DF018833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736" y="2512667"/>
            <a:ext cx="2424365" cy="19069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62D8698-44B5-46EA-BC49-CBA3E6402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742" y="2404725"/>
            <a:ext cx="2461424" cy="1742356"/>
          </a:xfrm>
          <a:prstGeom prst="rect">
            <a:avLst/>
          </a:prstGeom>
        </p:spPr>
      </p:pic>
      <p:pic>
        <p:nvPicPr>
          <p:cNvPr id="13" name="Picture 18" descr="https://scontent-ams3-1.xx.fbcdn.net/v/t1.0-9/13394057_1294418880585493_4067490224052131952_n.jpg?oh=1dd02fa864ff11efd5829bf42c4ddde8&amp;oe=58023278">
            <a:extLst>
              <a:ext uri="{FF2B5EF4-FFF2-40B4-BE49-F238E27FC236}">
                <a16:creationId xmlns:a16="http://schemas.microsoft.com/office/drawing/2014/main" id="{C0AD7583-895B-4E24-AB7E-85BF0A79E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9" t="14172"/>
          <a:stretch/>
        </p:blipFill>
        <p:spPr bwMode="auto">
          <a:xfrm>
            <a:off x="8451931" y="2783351"/>
            <a:ext cx="3100337" cy="22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727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LETS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57313F-048E-4BE2-B294-60DBFB3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Talenten worden erkend en gewaardeerd</a:t>
            </a:r>
          </a:p>
          <a:p>
            <a:r>
              <a:rPr lang="nl-BE" dirty="0"/>
              <a:t>Niet in euro’s </a:t>
            </a:r>
            <a:r>
              <a:rPr lang="nl-BE" i="1" dirty="0"/>
              <a:t>betalen</a:t>
            </a:r>
            <a:r>
              <a:rPr lang="nl-BE" dirty="0"/>
              <a:t>, maar in tijd </a:t>
            </a:r>
            <a:r>
              <a:rPr lang="nl-BE" i="1" dirty="0"/>
              <a:t>waarderen</a:t>
            </a:r>
            <a:endParaRPr lang="nl-BE" dirty="0"/>
          </a:p>
          <a:p>
            <a:r>
              <a:rPr lang="nl-BE" dirty="0"/>
              <a:t>Virtuele LETS-eenheden worden geruild en iedereen die zijn talent inzet voor een ander, wordt ervoor gewaardeerd</a:t>
            </a:r>
          </a:p>
          <a:p>
            <a:pPr lvl="1"/>
            <a:r>
              <a:rPr lang="nl-BE" dirty="0"/>
              <a:t>Iedere LETS-groep heeft zijn eigen benaming voor de LETS-eenheid: </a:t>
            </a:r>
          </a:p>
          <a:p>
            <a:pPr lvl="1"/>
            <a:r>
              <a:rPr lang="nl-BE" dirty="0"/>
              <a:t>In Tielt en Molenland: </a:t>
            </a:r>
            <a:r>
              <a:rPr lang="nl-BE" dirty="0" err="1"/>
              <a:t>Tannekes</a:t>
            </a:r>
            <a:endParaRPr lang="nl-BE" dirty="0"/>
          </a:p>
          <a:p>
            <a:pPr lvl="1"/>
            <a:r>
              <a:rPr lang="nl-BE" dirty="0"/>
              <a:t>1 LETS-uur = 60 </a:t>
            </a:r>
            <a:r>
              <a:rPr lang="nl-BE" dirty="0" err="1"/>
              <a:t>Tannekes</a:t>
            </a:r>
            <a:endParaRPr lang="nl-BE" dirty="0"/>
          </a:p>
          <a:p>
            <a:r>
              <a:rPr lang="nl-BE" dirty="0"/>
              <a:t>Elk uur is even veel waard</a:t>
            </a:r>
          </a:p>
          <a:p>
            <a:r>
              <a:rPr lang="nl-BE" dirty="0"/>
              <a:t>Gesloten systeem: je krijgt nooit euro’s uit het systeem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66324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DF64-2BD4-4990-88A1-25A542F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LETS-waarden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6BD0BB-C4B6-407B-9A2A-ABF76AE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7A0-B275-492C-8050-CEA11166BC7E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A536E7-7E49-415A-98B5-3EC8413B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89" y="2330170"/>
            <a:ext cx="6904382" cy="36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1E59DB0ED34788A90A3E76838E3B" ma:contentTypeVersion="11" ma:contentTypeDescription="Een nieuw document maken." ma:contentTypeScope="" ma:versionID="8787aa85d9b5b10056207f89e93f796c">
  <xsd:schema xmlns:xsd="http://www.w3.org/2001/XMLSchema" xmlns:xs="http://www.w3.org/2001/XMLSchema" xmlns:p="http://schemas.microsoft.com/office/2006/metadata/properties" xmlns:ns2="894801cc-37d7-4f83-8546-08ce99902bcb" xmlns:ns3="dd423c75-77c6-4662-912d-310fbfad36b1" targetNamespace="http://schemas.microsoft.com/office/2006/metadata/properties" ma:root="true" ma:fieldsID="1b5aa8006d3f0d66fc573534431267ef" ns2:_="" ns3:_="">
    <xsd:import namespace="894801cc-37d7-4f83-8546-08ce99902bcb"/>
    <xsd:import namespace="dd423c75-77c6-4662-912d-310fbfad36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801cc-37d7-4f83-8546-08ce99902b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23c75-77c6-4662-912d-310fbfad3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42BC0-57C2-4C2D-91E8-92BE80508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801cc-37d7-4f83-8546-08ce99902bcb"/>
    <ds:schemaRef ds:uri="dd423c75-77c6-4662-912d-310fbfad3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FCD6E5-5D3E-4890-A153-F445B87352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E5ACA8-D003-4C69-89AC-808F54277317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dd423c75-77c6-4662-912d-310fbfad36b1"/>
    <ds:schemaRef ds:uri="894801cc-37d7-4f83-8546-08ce99902bcb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3490</TotalTime>
  <Words>1419</Words>
  <Application>Microsoft Office PowerPoint</Application>
  <PresentationFormat>Breedbeeld</PresentationFormat>
  <Paragraphs>182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Berlijn</vt:lpstr>
      <vt:lpstr>PowerPoint-presentatie</vt:lpstr>
      <vt:lpstr>LETS = Local Exchange and Trading System</vt:lpstr>
      <vt:lpstr>Overzicht</vt:lpstr>
      <vt:lpstr>Ontstaan van LETS</vt:lpstr>
      <vt:lpstr>Wat is LETS (1)</vt:lpstr>
      <vt:lpstr>Wat is LETS (2)</vt:lpstr>
      <vt:lpstr>PowerPoint-presentatie</vt:lpstr>
      <vt:lpstr>Wat is LETS (3)</vt:lpstr>
      <vt:lpstr>LETS-waarden</vt:lpstr>
      <vt:lpstr>LETS is economisch (1)</vt:lpstr>
      <vt:lpstr>LETS is economisch (2)</vt:lpstr>
      <vt:lpstr>LETS is sociaal (1)</vt:lpstr>
      <vt:lpstr>LETS is sociaal (2)</vt:lpstr>
      <vt:lpstr>LETS is sociaal (3)</vt:lpstr>
      <vt:lpstr>LETS is duurzaam en ecologisch</vt:lpstr>
      <vt:lpstr>LETS in Vlaanderen</vt:lpstr>
      <vt:lpstr>LETS Vlaanderen</vt:lpstr>
      <vt:lpstr>LETS-groepen (1)</vt:lpstr>
      <vt:lpstr>LETS-groepen (2)</vt:lpstr>
      <vt:lpstr>LETS Tielt en Molenland</vt:lpstr>
      <vt:lpstr>Lid worden van LETS Tielt en Molenland</vt:lpstr>
      <vt:lpstr>LETS en enkele bijzonderheden</vt:lpstr>
      <vt:lpstr>Hoe begin je te letsen (1) </vt:lpstr>
      <vt:lpstr>Hoe begin je te letsen (2) </vt:lpstr>
      <vt:lpstr>LETS-account, anders dan een bankrekening!</vt:lpstr>
      <vt:lpstr>Hoe begin je te letsen? (3)</vt:lpstr>
      <vt:lpstr>Hoe begin je te letsen - Praktisch(4) </vt:lpstr>
      <vt:lpstr>LETS do it!!!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 De Bock</dc:creator>
  <cp:lastModifiedBy>Frans</cp:lastModifiedBy>
  <cp:revision>98</cp:revision>
  <dcterms:created xsi:type="dcterms:W3CDTF">2018-01-08T08:44:19Z</dcterms:created>
  <dcterms:modified xsi:type="dcterms:W3CDTF">2018-06-03T13:29:15Z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0x01010036FD1E59DB0ED34788A90A3E76838E3B</vt:lpwstr>
  </property>
</Properties>
</file>